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5" r:id="rId6"/>
    <p:sldId id="319" r:id="rId7"/>
    <p:sldId id="290" r:id="rId8"/>
    <p:sldId id="318" r:id="rId9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umimoji="1" sz="18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AA89"/>
    <a:srgbClr val="0764BA"/>
    <a:srgbClr val="DFA905"/>
    <a:srgbClr val="073990"/>
    <a:srgbClr val="083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11" autoAdjust="0"/>
    <p:restoredTop sz="90929"/>
  </p:normalViewPr>
  <p:slideViewPr>
    <p:cSldViewPr>
      <p:cViewPr varScale="1">
        <p:scale>
          <a:sx n="139" d="100"/>
          <a:sy n="139" d="100"/>
        </p:scale>
        <p:origin x="102" y="360"/>
      </p:cViewPr>
      <p:guideLst>
        <p:guide orient="horz" pos="2165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090" y="-58"/>
      </p:cViewPr>
      <p:guideLst>
        <p:guide orient="horz" pos="287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5BBC209F-4F8C-4BE3-9611-2EF110C616F0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0147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1AA101DD-03F1-4487-810E-0437C2072EA6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6393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589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637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9947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4361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8936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4" name="Shape 7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  <p:extLst>
      <p:ext uri="{BB962C8B-B14F-4D97-AF65-F5344CB8AC3E}">
        <p14:creationId xmlns:p14="http://schemas.microsoft.com/office/powerpoint/2010/main" val="1255721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4194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101DD-03F1-4487-810E-0437C2072EA6}" type="slidenum">
              <a:rPr lang="en-US" altLang="zh-CN" smtClean="0"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185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04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48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6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6305" y="1884170"/>
            <a:ext cx="4618625" cy="1119048"/>
          </a:xfrm>
        </p:spPr>
        <p:txBody>
          <a:bodyPr anchor="b">
            <a:normAutofit/>
          </a:bodyPr>
          <a:lstStyle>
            <a:lvl1pPr algn="ctr">
              <a:defRPr sz="4950"/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</p:nvPr>
        </p:nvSpPr>
        <p:spPr>
          <a:xfrm>
            <a:off x="-147637" y="3070623"/>
            <a:ext cx="4618435" cy="464344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  <p:extLst>
      <p:ext uri="{BB962C8B-B14F-4D97-AF65-F5344CB8AC3E}">
        <p14:creationId xmlns:p14="http://schemas.microsoft.com/office/powerpoint/2010/main" val="390978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>
        <p:tmplLst>
          <p:tmpl lvl="1">
            <p:tnLst>
              <p:par>
                <p:cTn presetID="5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53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81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43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52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5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97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3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26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54" r:id="rId13"/>
  </p:sldLayoutIdLst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1635646"/>
            <a:ext cx="9144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0418" y="627534"/>
            <a:ext cx="4663582" cy="39980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矩形 24"/>
          <p:cNvSpPr/>
          <p:nvPr/>
        </p:nvSpPr>
        <p:spPr>
          <a:xfrm>
            <a:off x="30973" y="1995704"/>
            <a:ext cx="468504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财务报表分析</a:t>
            </a:r>
            <a:r>
              <a:rPr lang="en-US" altLang="zh-CN" sz="32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32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模版</a:t>
            </a:r>
          </a:p>
        </p:txBody>
      </p:sp>
      <p:sp>
        <p:nvSpPr>
          <p:cNvPr id="26" name="Freeform 7"/>
          <p:cNvSpPr>
            <a:spLocks noEditPoints="1"/>
          </p:cNvSpPr>
          <p:nvPr/>
        </p:nvSpPr>
        <p:spPr bwMode="auto">
          <a:xfrm>
            <a:off x="909014" y="3899620"/>
            <a:ext cx="252000" cy="252000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17"/>
          <p:cNvSpPr txBox="1"/>
          <p:nvPr/>
        </p:nvSpPr>
        <p:spPr>
          <a:xfrm>
            <a:off x="1197046" y="3867894"/>
            <a:ext cx="1369569" cy="315453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报告人</a:t>
            </a:r>
            <a:r>
              <a:rPr lang="zh-CN" altLang="en-US" sz="16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：青课</a:t>
            </a:r>
            <a:endParaRPr lang="zh-CN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237" y="2798038"/>
            <a:ext cx="4608514" cy="277768"/>
          </a:xfrm>
          <a:prstGeom prst="rect">
            <a:avLst/>
          </a:prstGeom>
        </p:spPr>
        <p:txBody>
          <a:bodyPr wrap="square" lIns="61722" tIns="30861" rIns="61722" bIns="30861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财务报表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数据统计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总结汇报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通用商务</a:t>
            </a:r>
          </a:p>
        </p:txBody>
      </p:sp>
      <p:sp>
        <p:nvSpPr>
          <p:cNvPr id="10" name="矩形 9"/>
          <p:cNvSpPr/>
          <p:nvPr/>
        </p:nvSpPr>
        <p:spPr>
          <a:xfrm>
            <a:off x="7409" y="123496"/>
            <a:ext cx="216024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YOUR LOGE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3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35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/>
      <p:bldP spid="26" grpId="0" animBg="1"/>
      <p:bldP spid="27" grpId="0"/>
      <p:bldP spid="2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555526"/>
            <a:ext cx="4663582" cy="39980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6" name="Rectangle 18"/>
          <p:cNvSpPr/>
          <p:nvPr/>
        </p:nvSpPr>
        <p:spPr>
          <a:xfrm>
            <a:off x="234706" y="1928912"/>
            <a:ext cx="1038746" cy="1815968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1" spc="225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CONTENT</a:t>
            </a:r>
            <a:br>
              <a:rPr lang="en-US" altLang="zh-CN" sz="2100" b="1" spc="225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700" b="1" spc="225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lang="zh-CN" altLang="en-US" sz="2100" b="1" spc="225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1708972" y="411509"/>
            <a:ext cx="2695980" cy="536987"/>
            <a:chOff x="1839433" y="1973280"/>
            <a:chExt cx="3594639" cy="715984"/>
          </a:xfrm>
        </p:grpSpPr>
        <p:grpSp>
          <p:nvGrpSpPr>
            <p:cNvPr id="78" name="组合 77"/>
            <p:cNvGrpSpPr/>
            <p:nvPr/>
          </p:nvGrpSpPr>
          <p:grpSpPr>
            <a:xfrm>
              <a:off x="2676479" y="1973280"/>
              <a:ext cx="2757593" cy="715984"/>
              <a:chOff x="1700993" y="1627663"/>
              <a:chExt cx="2757593" cy="715984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700993" y="1627663"/>
                <a:ext cx="1477328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公司简介</a:t>
                </a: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1839433" y="2040234"/>
              <a:ext cx="568663" cy="615214"/>
              <a:chOff x="1839433" y="1960022"/>
              <a:chExt cx="648877" cy="7019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0" name="矩形 79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1876534" y="2005289"/>
                <a:ext cx="602877" cy="656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1708971" y="1165588"/>
            <a:ext cx="2695981" cy="536987"/>
            <a:chOff x="1839432" y="1973280"/>
            <a:chExt cx="3594640" cy="715984"/>
          </a:xfrm>
        </p:grpSpPr>
        <p:grpSp>
          <p:nvGrpSpPr>
            <p:cNvPr id="85" name="组合 84"/>
            <p:cNvGrpSpPr/>
            <p:nvPr/>
          </p:nvGrpSpPr>
          <p:grpSpPr>
            <a:xfrm>
              <a:off x="2676479" y="1973280"/>
              <a:ext cx="2757593" cy="715984"/>
              <a:chOff x="1700993" y="1627663"/>
              <a:chExt cx="2757593" cy="715984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700993" y="1627663"/>
                <a:ext cx="2092880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财务比率分析</a:t>
                </a: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1839432" y="2040234"/>
              <a:ext cx="586512" cy="615214"/>
              <a:chOff x="1839433" y="1960022"/>
              <a:chExt cx="669244" cy="7019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7" name="矩形 86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1847268" y="2005289"/>
                <a:ext cx="661409" cy="656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1708972" y="1919666"/>
            <a:ext cx="2695980" cy="536987"/>
            <a:chOff x="1839433" y="1973280"/>
            <a:chExt cx="3594639" cy="715984"/>
          </a:xfrm>
        </p:grpSpPr>
        <p:grpSp>
          <p:nvGrpSpPr>
            <p:cNvPr id="92" name="组合 91"/>
            <p:cNvGrpSpPr/>
            <p:nvPr/>
          </p:nvGrpSpPr>
          <p:grpSpPr>
            <a:xfrm>
              <a:off x="2676479" y="1973280"/>
              <a:ext cx="2757593" cy="715984"/>
              <a:chOff x="1700993" y="1627663"/>
              <a:chExt cx="2757593" cy="715984"/>
            </a:xfrm>
          </p:grpSpPr>
          <p:sp>
            <p:nvSpPr>
              <p:cNvPr id="96" name="文本框 95"/>
              <p:cNvSpPr txBox="1"/>
              <p:nvPr/>
            </p:nvSpPr>
            <p:spPr>
              <a:xfrm>
                <a:off x="1700993" y="1627663"/>
                <a:ext cx="1477328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比较分析</a:t>
                </a: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1839433" y="2040234"/>
              <a:ext cx="585444" cy="615214"/>
              <a:chOff x="1839433" y="1960022"/>
              <a:chExt cx="668025" cy="7019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4" name="矩形 93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1848487" y="2005289"/>
                <a:ext cx="658971" cy="656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1708973" y="2673746"/>
            <a:ext cx="2695979" cy="536987"/>
            <a:chOff x="1839434" y="1973280"/>
            <a:chExt cx="3594638" cy="715984"/>
          </a:xfrm>
        </p:grpSpPr>
        <p:grpSp>
          <p:nvGrpSpPr>
            <p:cNvPr id="99" name="组合 98"/>
            <p:cNvGrpSpPr/>
            <p:nvPr/>
          </p:nvGrpSpPr>
          <p:grpSpPr>
            <a:xfrm>
              <a:off x="2676479" y="1973280"/>
              <a:ext cx="2757593" cy="715984"/>
              <a:chOff x="1700993" y="1627663"/>
              <a:chExt cx="2757593" cy="715984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1700993" y="1627663"/>
                <a:ext cx="2708433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杜邦财务体系分析</a:t>
                </a: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839434" y="2040234"/>
              <a:ext cx="587581" cy="615214"/>
              <a:chOff x="1839433" y="1960022"/>
              <a:chExt cx="670463" cy="7019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矩形 100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1846048" y="2005289"/>
                <a:ext cx="663848" cy="656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1696844" y="3389711"/>
            <a:ext cx="2695979" cy="536987"/>
            <a:chOff x="1839434" y="1973280"/>
            <a:chExt cx="3594638" cy="715984"/>
          </a:xfrm>
        </p:grpSpPr>
        <p:grpSp>
          <p:nvGrpSpPr>
            <p:cNvPr id="106" name="组合 105"/>
            <p:cNvGrpSpPr/>
            <p:nvPr/>
          </p:nvGrpSpPr>
          <p:grpSpPr>
            <a:xfrm>
              <a:off x="2676479" y="1973280"/>
              <a:ext cx="2757593" cy="715984"/>
              <a:chOff x="1700993" y="1627663"/>
              <a:chExt cx="2757593" cy="715984"/>
            </a:xfrm>
          </p:grpSpPr>
          <p:sp>
            <p:nvSpPr>
              <p:cNvPr id="110" name="文本框 109"/>
              <p:cNvSpPr txBox="1"/>
              <p:nvPr/>
            </p:nvSpPr>
            <p:spPr>
              <a:xfrm>
                <a:off x="1700993" y="1627663"/>
                <a:ext cx="2092880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综合财务分析</a:t>
                </a: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1839434" y="2040234"/>
              <a:ext cx="584375" cy="615215"/>
              <a:chOff x="1839433" y="1960022"/>
              <a:chExt cx="666805" cy="7019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8" name="矩形 107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109" name="矩形 108"/>
              <p:cNvSpPr/>
              <p:nvPr/>
            </p:nvSpPr>
            <p:spPr>
              <a:xfrm>
                <a:off x="1849707" y="2005289"/>
                <a:ext cx="656531" cy="656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05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1683611" y="4067561"/>
            <a:ext cx="2889942" cy="536987"/>
            <a:chOff x="1839433" y="1973280"/>
            <a:chExt cx="3853256" cy="715984"/>
          </a:xfrm>
        </p:grpSpPr>
        <p:grpSp>
          <p:nvGrpSpPr>
            <p:cNvPr id="113" name="组合 112"/>
            <p:cNvGrpSpPr/>
            <p:nvPr/>
          </p:nvGrpSpPr>
          <p:grpSpPr>
            <a:xfrm>
              <a:off x="2676479" y="1973280"/>
              <a:ext cx="3016210" cy="715984"/>
              <a:chOff x="1700993" y="1627663"/>
              <a:chExt cx="3016210" cy="715984"/>
            </a:xfrm>
          </p:grpSpPr>
          <p:sp>
            <p:nvSpPr>
              <p:cNvPr id="117" name="文本框 116"/>
              <p:cNvSpPr txBox="1"/>
              <p:nvPr/>
            </p:nvSpPr>
            <p:spPr>
              <a:xfrm>
                <a:off x="1700993" y="1627663"/>
                <a:ext cx="3016210" cy="575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本次财务分析的局限</a:t>
                </a: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1700993" y="2013129"/>
                <a:ext cx="2757593" cy="33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8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THIS TEMPLATE DESIGNED FOR FEI ER SHE JI</a:t>
                </a: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1839433" y="2040234"/>
              <a:ext cx="585444" cy="615215"/>
              <a:chOff x="1839433" y="1960022"/>
              <a:chExt cx="668025" cy="7019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矩形 114"/>
              <p:cNvSpPr/>
              <p:nvPr/>
            </p:nvSpPr>
            <p:spPr>
              <a:xfrm rot="2700000">
                <a:off x="1839433" y="1960022"/>
                <a:ext cx="648877" cy="64887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013" dirty="0">
                  <a:cs typeface="+mn-ea"/>
                  <a:sym typeface="+mn-lt"/>
                </a:endParaRP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1848487" y="2005289"/>
                <a:ext cx="658971" cy="656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06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555526"/>
            <a:ext cx="4663582" cy="39980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2051720" y="1707654"/>
            <a:ext cx="1143262" cy="43165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ONE</a:t>
            </a:r>
            <a:endParaRPr lang="zh-CN" altLang="en-US" sz="1800" b="1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42452" y="1981311"/>
            <a:ext cx="1723549" cy="65787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05801" y="2005901"/>
            <a:ext cx="1000610" cy="880419"/>
            <a:chOff x="2904221" y="2421924"/>
            <a:chExt cx="1334147" cy="1173892"/>
          </a:xfrm>
        </p:grpSpPr>
        <p:sp>
          <p:nvSpPr>
            <p:cNvPr id="17" name="矩形 16"/>
            <p:cNvSpPr/>
            <p:nvPr/>
          </p:nvSpPr>
          <p:spPr>
            <a:xfrm rot="2700000">
              <a:off x="2904221" y="2421924"/>
              <a:ext cx="1173892" cy="1173892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13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rot="2700000">
              <a:off x="3064476" y="2421924"/>
              <a:ext cx="1173892" cy="117389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13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44285" y="2467183"/>
              <a:ext cx="810479" cy="102797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3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 flipH="1">
            <a:off x="2023916" y="2775923"/>
            <a:ext cx="4776488" cy="663022"/>
          </a:xfrm>
          <a:prstGeom prst="rect">
            <a:avLst/>
          </a:prstGeom>
          <a:effectLst/>
        </p:spPr>
        <p:txBody>
          <a:bodyPr wrap="square" lIns="121685" tIns="60843" rIns="121685" bIns="6084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这里输入简单的文字概述这里输入简单文字概述简单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这里输入简单的文字概述这里输入简单文字概述简单的文字述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这里输入简单的文字概述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161432" y="2555115"/>
            <a:ext cx="49483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2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 txBox="1"/>
          <p:nvPr/>
        </p:nvSpPr>
        <p:spPr>
          <a:xfrm>
            <a:off x="755576" y="11418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2037">
              <a:defRPr/>
            </a:pP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公司基本信息</a:t>
            </a:r>
            <a:endParaRPr lang="en-US" altLang="zh-CN" b="1" kern="0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燕尾形 14"/>
          <p:cNvSpPr/>
          <p:nvPr/>
        </p:nvSpPr>
        <p:spPr>
          <a:xfrm>
            <a:off x="227230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464428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344930" y="1130142"/>
            <a:ext cx="7282282" cy="4008601"/>
            <a:chOff x="738" y="1225"/>
            <a:chExt cx="17377" cy="9565"/>
          </a:xfrm>
        </p:grpSpPr>
        <p:sp>
          <p:nvSpPr>
            <p:cNvPr id="4" name="任意多边形 3"/>
            <p:cNvSpPr/>
            <p:nvPr/>
          </p:nvSpPr>
          <p:spPr>
            <a:xfrm flipH="1">
              <a:off x="4183" y="6121"/>
              <a:ext cx="10522" cy="4669"/>
            </a:xfrm>
            <a:custGeom>
              <a:avLst/>
              <a:gdLst>
                <a:gd name="connsiteX0" fmla="*/ 3025157 w 6067310"/>
                <a:gd name="connsiteY0" fmla="*/ 1055951 h 2705986"/>
                <a:gd name="connsiteX1" fmla="*/ 3064024 w 6067310"/>
                <a:gd name="connsiteY1" fmla="*/ 1059484 h 2705986"/>
                <a:gd name="connsiteX2" fmla="*/ 3063946 w 6067310"/>
                <a:gd name="connsiteY2" fmla="*/ 1056391 h 2705986"/>
                <a:gd name="connsiteX3" fmla="*/ 3120244 w 6067310"/>
                <a:gd name="connsiteY3" fmla="*/ 1153633 h 2705986"/>
                <a:gd name="connsiteX4" fmla="*/ 3067081 w 6067310"/>
                <a:gd name="connsiteY4" fmla="*/ 1254642 h 2705986"/>
                <a:gd name="connsiteX5" fmla="*/ 3157458 w 6067310"/>
                <a:gd name="connsiteY5" fmla="*/ 2232837 h 2705986"/>
                <a:gd name="connsiteX6" fmla="*/ 3032614 w 6067310"/>
                <a:gd name="connsiteY6" fmla="*/ 2325464 h 2705986"/>
                <a:gd name="connsiteX7" fmla="*/ 2909852 w 6067310"/>
                <a:gd name="connsiteY7" fmla="*/ 2234382 h 2705986"/>
                <a:gd name="connsiteX8" fmla="*/ 3000229 w 6067310"/>
                <a:gd name="connsiteY8" fmla="*/ 1256187 h 2705986"/>
                <a:gd name="connsiteX9" fmla="*/ 2947066 w 6067310"/>
                <a:gd name="connsiteY9" fmla="*/ 1155178 h 2705986"/>
                <a:gd name="connsiteX10" fmla="*/ 3003366 w 6067310"/>
                <a:gd name="connsiteY10" fmla="*/ 1057932 h 2705986"/>
                <a:gd name="connsiteX11" fmla="*/ 3029867 w 6067310"/>
                <a:gd name="connsiteY11" fmla="*/ 0 h 2705986"/>
                <a:gd name="connsiteX12" fmla="*/ 3029807 w 6067310"/>
                <a:gd name="connsiteY12" fmla="*/ 2381 h 2705986"/>
                <a:gd name="connsiteX13" fmla="*/ 2964451 w 6067310"/>
                <a:gd name="connsiteY13" fmla="*/ 9531 h 2705986"/>
                <a:gd name="connsiteX14" fmla="*/ 2862005 w 6067310"/>
                <a:gd name="connsiteY14" fmla="*/ 894680 h 2705986"/>
                <a:gd name="connsiteX15" fmla="*/ 2808843 w 6067310"/>
                <a:gd name="connsiteY15" fmla="*/ 894680 h 2705986"/>
                <a:gd name="connsiteX16" fmla="*/ 2372908 w 6067310"/>
                <a:gd name="connsiteY16" fmla="*/ 1059484 h 2705986"/>
                <a:gd name="connsiteX17" fmla="*/ 1570150 w 6067310"/>
                <a:gd name="connsiteY17" fmla="*/ 1442257 h 2705986"/>
                <a:gd name="connsiteX18" fmla="*/ 634485 w 6067310"/>
                <a:gd name="connsiteY18" fmla="*/ 1197708 h 2705986"/>
                <a:gd name="connsiteX19" fmla="*/ 623852 w 6067310"/>
                <a:gd name="connsiteY19" fmla="*/ 1229605 h 2705986"/>
                <a:gd name="connsiteX20" fmla="*/ 437782 w 6067310"/>
                <a:gd name="connsiteY20" fmla="*/ 942526 h 2705986"/>
                <a:gd name="connsiteX21" fmla="*/ 437782 w 6067310"/>
                <a:gd name="connsiteY21" fmla="*/ 1176443 h 2705986"/>
                <a:gd name="connsiteX22" fmla="*/ 267661 w 6067310"/>
                <a:gd name="connsiteY22" fmla="*/ 1144545 h 2705986"/>
                <a:gd name="connsiteX23" fmla="*/ 272978 w 6067310"/>
                <a:gd name="connsiteY23" fmla="*/ 1086066 h 2705986"/>
                <a:gd name="connsiteX24" fmla="*/ 246396 w 6067310"/>
                <a:gd name="connsiteY24" fmla="*/ 1080750 h 2705986"/>
                <a:gd name="connsiteX25" fmla="*/ 235764 w 6067310"/>
                <a:gd name="connsiteY25" fmla="*/ 1128596 h 2705986"/>
                <a:gd name="connsiteX26" fmla="*/ 44378 w 6067310"/>
                <a:gd name="connsiteY26" fmla="*/ 1022271 h 2705986"/>
                <a:gd name="connsiteX27" fmla="*/ 76275 w 6067310"/>
                <a:gd name="connsiteY27" fmla="*/ 1160494 h 2705986"/>
                <a:gd name="connsiteX28" fmla="*/ 549424 w 6067310"/>
                <a:gd name="connsiteY28" fmla="*/ 1420991 h 2705986"/>
                <a:gd name="connsiteX29" fmla="*/ 544108 w 6067310"/>
                <a:gd name="connsiteY29" fmla="*/ 1442257 h 2705986"/>
                <a:gd name="connsiteX30" fmla="*/ 1203326 w 6067310"/>
                <a:gd name="connsiteY30" fmla="*/ 1692122 h 2705986"/>
                <a:gd name="connsiteX31" fmla="*/ 1804066 w 6067310"/>
                <a:gd name="connsiteY31" fmla="*/ 1835661 h 2705986"/>
                <a:gd name="connsiteX32" fmla="*/ 2356959 w 6067310"/>
                <a:gd name="connsiteY32" fmla="*/ 1670857 h 2705986"/>
                <a:gd name="connsiteX33" fmla="*/ 2457968 w 6067310"/>
                <a:gd name="connsiteY33" fmla="*/ 2011098 h 2705986"/>
                <a:gd name="connsiteX34" fmla="*/ 2468601 w 6067310"/>
                <a:gd name="connsiteY34" fmla="*/ 2622471 h 2705986"/>
                <a:gd name="connsiteX35" fmla="*/ 2532396 w 6067310"/>
                <a:gd name="connsiteY35" fmla="*/ 2702215 h 2705986"/>
                <a:gd name="connsiteX36" fmla="*/ 3079973 w 6067310"/>
                <a:gd name="connsiteY36" fmla="*/ 2702215 h 2705986"/>
                <a:gd name="connsiteX37" fmla="*/ 3079949 w 6067310"/>
                <a:gd name="connsiteY37" fmla="*/ 2700670 h 2705986"/>
                <a:gd name="connsiteX38" fmla="*/ 3534914 w 6067310"/>
                <a:gd name="connsiteY38" fmla="*/ 2700670 h 2705986"/>
                <a:gd name="connsiteX39" fmla="*/ 3598709 w 6067310"/>
                <a:gd name="connsiteY39" fmla="*/ 2620926 h 2705986"/>
                <a:gd name="connsiteX40" fmla="*/ 3609342 w 6067310"/>
                <a:gd name="connsiteY40" fmla="*/ 2009553 h 2705986"/>
                <a:gd name="connsiteX41" fmla="*/ 3710351 w 6067310"/>
                <a:gd name="connsiteY41" fmla="*/ 1669312 h 2705986"/>
                <a:gd name="connsiteX42" fmla="*/ 4263244 w 6067310"/>
                <a:gd name="connsiteY42" fmla="*/ 1834116 h 2705986"/>
                <a:gd name="connsiteX43" fmla="*/ 4863984 w 6067310"/>
                <a:gd name="connsiteY43" fmla="*/ 1690577 h 2705986"/>
                <a:gd name="connsiteX44" fmla="*/ 5523202 w 6067310"/>
                <a:gd name="connsiteY44" fmla="*/ 1440712 h 2705986"/>
                <a:gd name="connsiteX45" fmla="*/ 5517886 w 6067310"/>
                <a:gd name="connsiteY45" fmla="*/ 1419446 h 2705986"/>
                <a:gd name="connsiteX46" fmla="*/ 5991035 w 6067310"/>
                <a:gd name="connsiteY46" fmla="*/ 1158949 h 2705986"/>
                <a:gd name="connsiteX47" fmla="*/ 6022932 w 6067310"/>
                <a:gd name="connsiteY47" fmla="*/ 1020726 h 2705986"/>
                <a:gd name="connsiteX48" fmla="*/ 5831546 w 6067310"/>
                <a:gd name="connsiteY48" fmla="*/ 1127051 h 2705986"/>
                <a:gd name="connsiteX49" fmla="*/ 5820914 w 6067310"/>
                <a:gd name="connsiteY49" fmla="*/ 1079205 h 2705986"/>
                <a:gd name="connsiteX50" fmla="*/ 5794332 w 6067310"/>
                <a:gd name="connsiteY50" fmla="*/ 1084521 h 2705986"/>
                <a:gd name="connsiteX51" fmla="*/ 5799649 w 6067310"/>
                <a:gd name="connsiteY51" fmla="*/ 1143000 h 2705986"/>
                <a:gd name="connsiteX52" fmla="*/ 5629528 w 6067310"/>
                <a:gd name="connsiteY52" fmla="*/ 1174898 h 2705986"/>
                <a:gd name="connsiteX53" fmla="*/ 5629528 w 6067310"/>
                <a:gd name="connsiteY53" fmla="*/ 940981 h 2705986"/>
                <a:gd name="connsiteX54" fmla="*/ 5443458 w 6067310"/>
                <a:gd name="connsiteY54" fmla="*/ 1228060 h 2705986"/>
                <a:gd name="connsiteX55" fmla="*/ 5432825 w 6067310"/>
                <a:gd name="connsiteY55" fmla="*/ 1196163 h 2705986"/>
                <a:gd name="connsiteX56" fmla="*/ 4497160 w 6067310"/>
                <a:gd name="connsiteY56" fmla="*/ 1440712 h 2705986"/>
                <a:gd name="connsiteX57" fmla="*/ 3694402 w 6067310"/>
                <a:gd name="connsiteY57" fmla="*/ 1057939 h 2705986"/>
                <a:gd name="connsiteX58" fmla="*/ 3258467 w 6067310"/>
                <a:gd name="connsiteY58" fmla="*/ 893135 h 2705986"/>
                <a:gd name="connsiteX59" fmla="*/ 3205305 w 6067310"/>
                <a:gd name="connsiteY59" fmla="*/ 893135 h 2705986"/>
                <a:gd name="connsiteX60" fmla="*/ 3029867 w 6067310"/>
                <a:gd name="connsiteY60" fmla="*/ 0 h 270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067310" h="2705986">
                  <a:moveTo>
                    <a:pt x="3025157" y="1055951"/>
                  </a:moveTo>
                  <a:lnTo>
                    <a:pt x="3064024" y="1059484"/>
                  </a:lnTo>
                  <a:lnTo>
                    <a:pt x="3063946" y="1056391"/>
                  </a:lnTo>
                  <a:lnTo>
                    <a:pt x="3120244" y="1153633"/>
                  </a:lnTo>
                  <a:lnTo>
                    <a:pt x="3067081" y="1254642"/>
                  </a:lnTo>
                  <a:lnTo>
                    <a:pt x="3157458" y="2232837"/>
                  </a:lnTo>
                  <a:lnTo>
                    <a:pt x="3032614" y="2325464"/>
                  </a:lnTo>
                  <a:lnTo>
                    <a:pt x="2909852" y="2234382"/>
                  </a:lnTo>
                  <a:lnTo>
                    <a:pt x="3000229" y="1256187"/>
                  </a:lnTo>
                  <a:lnTo>
                    <a:pt x="2947066" y="1155178"/>
                  </a:lnTo>
                  <a:lnTo>
                    <a:pt x="3003366" y="1057932"/>
                  </a:lnTo>
                  <a:close/>
                  <a:moveTo>
                    <a:pt x="3029867" y="0"/>
                  </a:moveTo>
                  <a:lnTo>
                    <a:pt x="3029807" y="2381"/>
                  </a:lnTo>
                  <a:lnTo>
                    <a:pt x="2964451" y="9531"/>
                  </a:lnTo>
                  <a:cubicBezTo>
                    <a:pt x="2632430" y="73877"/>
                    <a:pt x="2782261" y="495959"/>
                    <a:pt x="2862005" y="894680"/>
                  </a:cubicBezTo>
                  <a:lnTo>
                    <a:pt x="2808843" y="894680"/>
                  </a:lnTo>
                  <a:cubicBezTo>
                    <a:pt x="2727326" y="1013411"/>
                    <a:pt x="2550117" y="1068345"/>
                    <a:pt x="2372908" y="1059484"/>
                  </a:cubicBezTo>
                  <a:cubicBezTo>
                    <a:pt x="2105322" y="1187075"/>
                    <a:pt x="1837736" y="1341247"/>
                    <a:pt x="1570150" y="1442257"/>
                  </a:cubicBezTo>
                  <a:cubicBezTo>
                    <a:pt x="1252946" y="1387323"/>
                    <a:pt x="887894" y="1289856"/>
                    <a:pt x="634485" y="1197708"/>
                  </a:cubicBezTo>
                  <a:lnTo>
                    <a:pt x="623852" y="1229605"/>
                  </a:lnTo>
                  <a:lnTo>
                    <a:pt x="437782" y="942526"/>
                  </a:lnTo>
                  <a:cubicBezTo>
                    <a:pt x="299559" y="956702"/>
                    <a:pt x="437782" y="1098471"/>
                    <a:pt x="437782" y="1176443"/>
                  </a:cubicBezTo>
                  <a:lnTo>
                    <a:pt x="267661" y="1144545"/>
                  </a:lnTo>
                  <a:lnTo>
                    <a:pt x="272978" y="1086066"/>
                  </a:lnTo>
                  <a:lnTo>
                    <a:pt x="246396" y="1080750"/>
                  </a:lnTo>
                  <a:lnTo>
                    <a:pt x="235764" y="1128596"/>
                  </a:lnTo>
                  <a:cubicBezTo>
                    <a:pt x="171969" y="1093154"/>
                    <a:pt x="108173" y="988602"/>
                    <a:pt x="44378" y="1022271"/>
                  </a:cubicBezTo>
                  <a:cubicBezTo>
                    <a:pt x="-67265" y="1031131"/>
                    <a:pt x="65643" y="1114420"/>
                    <a:pt x="76275" y="1160494"/>
                  </a:cubicBezTo>
                  <a:cubicBezTo>
                    <a:pt x="196777" y="1358968"/>
                    <a:pt x="397024" y="1382006"/>
                    <a:pt x="549424" y="1420991"/>
                  </a:cubicBezTo>
                  <a:lnTo>
                    <a:pt x="544108" y="1442257"/>
                  </a:lnTo>
                  <a:lnTo>
                    <a:pt x="1203326" y="1692122"/>
                  </a:lnTo>
                  <a:cubicBezTo>
                    <a:pt x="1398256" y="1793130"/>
                    <a:pt x="1699512" y="1878192"/>
                    <a:pt x="1804066" y="1835661"/>
                  </a:cubicBezTo>
                  <a:cubicBezTo>
                    <a:pt x="2014945" y="1732880"/>
                    <a:pt x="2172661" y="1725792"/>
                    <a:pt x="2356959" y="1670857"/>
                  </a:cubicBezTo>
                  <a:cubicBezTo>
                    <a:pt x="2417211" y="1757689"/>
                    <a:pt x="2450879" y="1881735"/>
                    <a:pt x="2457968" y="2011098"/>
                  </a:cubicBezTo>
                  <a:lnTo>
                    <a:pt x="2468601" y="2622471"/>
                  </a:lnTo>
                  <a:cubicBezTo>
                    <a:pt x="2489866" y="2649052"/>
                    <a:pt x="2479233" y="2723481"/>
                    <a:pt x="2532396" y="2702215"/>
                  </a:cubicBezTo>
                  <a:lnTo>
                    <a:pt x="3079973" y="2702215"/>
                  </a:lnTo>
                  <a:lnTo>
                    <a:pt x="3079949" y="2700670"/>
                  </a:lnTo>
                  <a:lnTo>
                    <a:pt x="3534914" y="2700670"/>
                  </a:lnTo>
                  <a:cubicBezTo>
                    <a:pt x="3588077" y="2721936"/>
                    <a:pt x="3577444" y="2647507"/>
                    <a:pt x="3598709" y="2620926"/>
                  </a:cubicBezTo>
                  <a:lnTo>
                    <a:pt x="3609342" y="2009553"/>
                  </a:lnTo>
                  <a:cubicBezTo>
                    <a:pt x="3616431" y="1880190"/>
                    <a:pt x="3650099" y="1756144"/>
                    <a:pt x="3710351" y="1669312"/>
                  </a:cubicBezTo>
                  <a:cubicBezTo>
                    <a:pt x="3894649" y="1724247"/>
                    <a:pt x="4052365" y="1731335"/>
                    <a:pt x="4263244" y="1834116"/>
                  </a:cubicBezTo>
                  <a:cubicBezTo>
                    <a:pt x="4367798" y="1876647"/>
                    <a:pt x="4669054" y="1791585"/>
                    <a:pt x="4863984" y="1690577"/>
                  </a:cubicBezTo>
                  <a:lnTo>
                    <a:pt x="5523202" y="1440712"/>
                  </a:lnTo>
                  <a:lnTo>
                    <a:pt x="5517886" y="1419446"/>
                  </a:lnTo>
                  <a:cubicBezTo>
                    <a:pt x="5670286" y="1380461"/>
                    <a:pt x="5870533" y="1357423"/>
                    <a:pt x="5991035" y="1158949"/>
                  </a:cubicBezTo>
                  <a:cubicBezTo>
                    <a:pt x="6001667" y="1112875"/>
                    <a:pt x="6134575" y="1029586"/>
                    <a:pt x="6022932" y="1020726"/>
                  </a:cubicBezTo>
                  <a:cubicBezTo>
                    <a:pt x="5959137" y="987057"/>
                    <a:pt x="5895341" y="1091609"/>
                    <a:pt x="5831546" y="1127051"/>
                  </a:cubicBezTo>
                  <a:lnTo>
                    <a:pt x="5820914" y="1079205"/>
                  </a:lnTo>
                  <a:lnTo>
                    <a:pt x="5794332" y="1084521"/>
                  </a:lnTo>
                  <a:lnTo>
                    <a:pt x="5799649" y="1143000"/>
                  </a:lnTo>
                  <a:lnTo>
                    <a:pt x="5629528" y="1174898"/>
                  </a:lnTo>
                  <a:cubicBezTo>
                    <a:pt x="5629528" y="1096926"/>
                    <a:pt x="5767751" y="955157"/>
                    <a:pt x="5629528" y="940981"/>
                  </a:cubicBezTo>
                  <a:lnTo>
                    <a:pt x="5443458" y="1228060"/>
                  </a:lnTo>
                  <a:lnTo>
                    <a:pt x="5432825" y="1196163"/>
                  </a:lnTo>
                  <a:cubicBezTo>
                    <a:pt x="5179416" y="1288311"/>
                    <a:pt x="4814364" y="1385778"/>
                    <a:pt x="4497160" y="1440712"/>
                  </a:cubicBezTo>
                  <a:cubicBezTo>
                    <a:pt x="4229574" y="1339702"/>
                    <a:pt x="3961988" y="1185530"/>
                    <a:pt x="3694402" y="1057939"/>
                  </a:cubicBezTo>
                  <a:cubicBezTo>
                    <a:pt x="3517193" y="1066800"/>
                    <a:pt x="3339984" y="1011866"/>
                    <a:pt x="3258467" y="893135"/>
                  </a:cubicBezTo>
                  <a:lnTo>
                    <a:pt x="3205305" y="893135"/>
                  </a:lnTo>
                  <a:cubicBezTo>
                    <a:pt x="3290366" y="467832"/>
                    <a:pt x="3455169" y="15950"/>
                    <a:pt x="302986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751" y="3207"/>
              <a:ext cx="2014" cy="2014"/>
              <a:chOff x="4359833" y="2713220"/>
              <a:chExt cx="1278621" cy="127862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4359833" y="2713220"/>
                <a:ext cx="1278621" cy="12786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569665" y="2883378"/>
                <a:ext cx="858959" cy="909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300" dirty="0">
                    <a:solidFill>
                      <a:srgbClr val="FEFEFE"/>
                    </a:solidFill>
                    <a:latin typeface="+mn-lt"/>
                    <a:ea typeface="+mn-ea"/>
                    <a:cs typeface="+mn-ea"/>
                    <a:sym typeface="+mn-lt"/>
                  </a:rPr>
                  <a:t>2</a:t>
                </a:r>
                <a:endParaRPr lang="zh-CN" altLang="en-US" sz="3300" dirty="0">
                  <a:solidFill>
                    <a:srgbClr val="FEFEF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738" y="5365"/>
              <a:ext cx="2014" cy="2014"/>
              <a:chOff x="3310770" y="4083237"/>
              <a:chExt cx="1278621" cy="127862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310770" y="4083237"/>
                <a:ext cx="1278621" cy="12786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490799" y="4281517"/>
                <a:ext cx="858959" cy="909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300" dirty="0">
                    <a:solidFill>
                      <a:srgbClr val="FEFEFE"/>
                    </a:solidFill>
                    <a:latin typeface="+mn-lt"/>
                    <a:ea typeface="+mn-ea"/>
                    <a:cs typeface="+mn-ea"/>
                    <a:sym typeface="+mn-lt"/>
                  </a:rPr>
                  <a:t>1</a:t>
                </a:r>
                <a:endParaRPr lang="zh-CN" altLang="en-US" sz="3300" dirty="0">
                  <a:solidFill>
                    <a:srgbClr val="FEFEF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0188" y="3207"/>
              <a:ext cx="2014" cy="2014"/>
              <a:chOff x="6542502" y="2713220"/>
              <a:chExt cx="1278621" cy="1278621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6542502" y="2713220"/>
                <a:ext cx="1278621" cy="12786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734068" y="2883378"/>
                <a:ext cx="858959" cy="909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300" dirty="0">
                    <a:solidFill>
                      <a:srgbClr val="FEFEFE"/>
                    </a:solidFill>
                    <a:latin typeface="+mn-lt"/>
                    <a:ea typeface="+mn-ea"/>
                    <a:cs typeface="+mn-ea"/>
                    <a:sym typeface="+mn-lt"/>
                  </a:rPr>
                  <a:t>3</a:t>
                </a:r>
                <a:endParaRPr lang="zh-CN" altLang="en-US" sz="3300" dirty="0">
                  <a:solidFill>
                    <a:srgbClr val="FEFEF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2202" y="5365"/>
              <a:ext cx="2014" cy="2014"/>
              <a:chOff x="7670891" y="4083237"/>
              <a:chExt cx="1278621" cy="127862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7670891" y="4083237"/>
                <a:ext cx="1278621" cy="12786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880723" y="4281513"/>
                <a:ext cx="858959" cy="909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300" dirty="0">
                    <a:solidFill>
                      <a:srgbClr val="FEFEFE"/>
                    </a:solidFill>
                    <a:latin typeface="+mn-lt"/>
                    <a:ea typeface="+mn-ea"/>
                    <a:cs typeface="+mn-ea"/>
                    <a:sym typeface="+mn-lt"/>
                  </a:rPr>
                  <a:t>4</a:t>
                </a:r>
                <a:endParaRPr lang="zh-CN" altLang="en-US" sz="3300" dirty="0">
                  <a:solidFill>
                    <a:srgbClr val="FEFEFE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043" y="1759"/>
              <a:ext cx="4690" cy="606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2" name="矩形 21"/>
            <p:cNvSpPr>
              <a:spLocks noChangeArrowheads="1"/>
            </p:cNvSpPr>
            <p:nvPr/>
          </p:nvSpPr>
          <p:spPr bwMode="auto">
            <a:xfrm>
              <a:off x="1043" y="2381"/>
              <a:ext cx="5700" cy="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066" y="1225"/>
              <a:ext cx="3554" cy="606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10066" y="1759"/>
              <a:ext cx="8049" cy="1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738" y="5028"/>
              <a:ext cx="3288" cy="606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738" y="5670"/>
              <a:ext cx="3622" cy="2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14546" y="5540"/>
              <a:ext cx="3554" cy="606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14572" y="6121"/>
              <a:ext cx="3543" cy="2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sp>
        <p:nvSpPr>
          <p:cNvPr id="32" name="TextBox 1"/>
          <p:cNvSpPr txBox="1"/>
          <p:nvPr/>
        </p:nvSpPr>
        <p:spPr>
          <a:xfrm>
            <a:off x="755576" y="11418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2037">
              <a:defRPr/>
            </a:pP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审计报告意见类型</a:t>
            </a:r>
            <a:endParaRPr lang="en-US" altLang="zh-CN" b="1" kern="0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227230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464428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4760" y="846426"/>
            <a:ext cx="9134481" cy="760482"/>
            <a:chOff x="-2" y="-1"/>
            <a:chExt cx="12179307" cy="1013974"/>
          </a:xfrm>
        </p:grpSpPr>
        <p:sp>
          <p:nvSpPr>
            <p:cNvPr id="749" name="矩形"/>
            <p:cNvSpPr/>
            <p:nvPr/>
          </p:nvSpPr>
          <p:spPr>
            <a:xfrm>
              <a:off x="-2" y="-1"/>
              <a:ext cx="12179307" cy="1013974"/>
            </a:xfrm>
            <a:prstGeom prst="rect">
              <a:avLst/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34252" tIns="34252" rIns="34252" bIns="34252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sz="1200"/>
            </a:p>
          </p:txBody>
        </p:sp>
        <p:sp>
          <p:nvSpPr>
            <p:cNvPr id="750" name="更多资源请关注微信公众号：学苑君"/>
            <p:cNvSpPr txBox="1"/>
            <p:nvPr/>
          </p:nvSpPr>
          <p:spPr>
            <a:xfrm>
              <a:off x="-2" y="306930"/>
              <a:ext cx="12179307" cy="400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600" spc="184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rPr sz="1950" dirty="0" err="1"/>
                <a:t>更多资源请关注微信公众号</a:t>
              </a:r>
              <a:endParaRPr sz="1950"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25B5CF-5DD0-4F99-A7F4-FFD9054E3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806" y="2040809"/>
            <a:ext cx="2597560" cy="25975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F93B92F-1774-47C9-9474-E68540B853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645" y="2040809"/>
            <a:ext cx="2597560" cy="259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043" y="735546"/>
            <a:ext cx="2900000" cy="4150000"/>
          </a:xfrm>
          <a:prstGeom prst="rect">
            <a:avLst/>
          </a:prstGeom>
        </p:spPr>
      </p:pic>
      <p:sp>
        <p:nvSpPr>
          <p:cNvPr id="8" name="TextBox 1"/>
          <p:cNvSpPr txBox="1"/>
          <p:nvPr/>
        </p:nvSpPr>
        <p:spPr>
          <a:xfrm>
            <a:off x="755576" y="11418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2037">
              <a:defRPr/>
            </a:pP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结论</a:t>
            </a:r>
            <a:endParaRPr lang="en-US" altLang="zh-CN" b="1" kern="0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227230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464428" y="150190"/>
            <a:ext cx="288032" cy="29732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1635646"/>
            <a:ext cx="9144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0418" y="627534"/>
            <a:ext cx="4663582" cy="39980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矩形 24"/>
          <p:cNvSpPr/>
          <p:nvPr/>
        </p:nvSpPr>
        <p:spPr>
          <a:xfrm>
            <a:off x="30973" y="1995704"/>
            <a:ext cx="468504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演示完毕，谢谢观看</a:t>
            </a:r>
          </a:p>
        </p:txBody>
      </p:sp>
      <p:sp>
        <p:nvSpPr>
          <p:cNvPr id="26" name="Freeform 7"/>
          <p:cNvSpPr>
            <a:spLocks noEditPoints="1"/>
          </p:cNvSpPr>
          <p:nvPr/>
        </p:nvSpPr>
        <p:spPr bwMode="auto">
          <a:xfrm>
            <a:off x="909014" y="3899620"/>
            <a:ext cx="252000" cy="252000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17"/>
          <p:cNvSpPr txBox="1"/>
          <p:nvPr/>
        </p:nvSpPr>
        <p:spPr>
          <a:xfrm>
            <a:off x="1197046" y="3867894"/>
            <a:ext cx="1369569" cy="315453"/>
          </a:xfrm>
          <a:prstGeom prst="rect">
            <a:avLst/>
          </a:prstGeom>
          <a:noFill/>
        </p:spPr>
        <p:txBody>
          <a:bodyPr wrap="none" lIns="68562" tIns="34281" rIns="68562" bIns="34281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报告人</a:t>
            </a:r>
            <a:r>
              <a:rPr lang="zh-CN" altLang="en-US" sz="16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：青课</a:t>
            </a:r>
            <a:endParaRPr lang="zh-CN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237" y="2798038"/>
            <a:ext cx="4608514" cy="277768"/>
          </a:xfrm>
          <a:prstGeom prst="rect">
            <a:avLst/>
          </a:prstGeom>
        </p:spPr>
        <p:txBody>
          <a:bodyPr wrap="square" lIns="61722" tIns="30861" rIns="61722" bIns="30861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财务报表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数据统计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总结汇报 </a:t>
            </a:r>
            <a:r>
              <a:rPr lang="en-US" altLang="zh-CN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| </a:t>
            </a:r>
            <a:r>
              <a:rPr lang="zh-CN" altLang="en-US" sz="14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通用商务</a:t>
            </a:r>
          </a:p>
        </p:txBody>
      </p:sp>
      <p:sp>
        <p:nvSpPr>
          <p:cNvPr id="10" name="矩形 9"/>
          <p:cNvSpPr/>
          <p:nvPr/>
        </p:nvSpPr>
        <p:spPr>
          <a:xfrm>
            <a:off x="7409" y="123496"/>
            <a:ext cx="216024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YOUR LOGE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20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5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/>
      <p:bldP spid="26" grpId="0" animBg="1"/>
      <p:bldP spid="27" grpId="0"/>
      <p:bldP spid="2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AFEC3604-C5D9-4E68-9DF8-2C5AF31E084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F:\1.30修改\78694"/>
  <p:tag name="ISPRING_FIRST_PUBLISH" val="1"/>
  <p:tag name="ISPRING_PRESENTATION_TITLE" val="蓝色简约财务报表分析PPT背景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8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91*84"/>
  <p:tag name="KSO_WM_SLIDE_POSITION" val="38*269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64_2"/>
  <p:tag name="KSO_WM_TEMPLATE_CATEGORY" val="custom"/>
  <p:tag name="KSO_WM_TEMPLATE_INDEX" val="20184583"/>
  <p:tag name="KSO_WM_SLIDE_ID" val="custom20184583_18"/>
  <p:tag name="KSO_WM_SLIDE_INDEX" val="18"/>
  <p:tag name="KSO_WM_TEMPLATE_SUBCATEGORY" val="combine"/>
  <p:tag name="KSO_WM_SLIDE_SUBTYPE" val="pureT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91*84"/>
  <p:tag name="KSO_WM_SLIDE_POSITION" val="38*269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64_2"/>
  <p:tag name="KSO_WM_TEMPLATE_CATEGORY" val="custom"/>
  <p:tag name="KSO_WM_TEMPLATE_INDEX" val="20184583"/>
  <p:tag name="KSO_WM_SLIDE_ID" val="custom20184583_18"/>
  <p:tag name="KSO_WM_SLIDE_INDEX" val="18"/>
  <p:tag name="KSO_WM_TEMPLATE_SUBCATEGORY" val="combine"/>
  <p:tag name="KSO_WM_SLIDE_SUBTYPE" val="pureT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64_2"/>
  <p:tag name="KSO_WM_TEMPLATE_CATEGORY" val="custom"/>
  <p:tag name="KSO_WM_TEMPLATE_INDEX" val="20184583"/>
  <p:tag name="KSO_WM_SLIDE_ID" val="custom20184583_2"/>
  <p:tag name="KSO_WM_SLIDE_INDEX" val="2"/>
  <p:tag name="KSO_WM_TEMPLATE_SUBCATEGORY" val="combine"/>
  <p:tag name="KSO_WM_SLIDE_SUBTYPE" val="pureT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91*84"/>
  <p:tag name="KSO_WM_SLIDE_POSITION" val="38*269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64_2"/>
  <p:tag name="KSO_WM_TEMPLATE_CATEGORY" val="custom"/>
  <p:tag name="KSO_WM_TEMPLATE_INDEX" val="20184583"/>
  <p:tag name="KSO_WM_SLIDE_ID" val="custom20184583_18"/>
  <p:tag name="KSO_WM_SLIDE_INDEX" val="18"/>
  <p:tag name="KSO_WM_TEMPLATE_SUBCATEGORY" val="combine"/>
  <p:tag name="KSO_WM_SLIDE_SUBTYPE" val="pureT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64_2"/>
  <p:tag name="KSO_WM_TEMPLATE_CATEGORY" val="custom"/>
  <p:tag name="KSO_WM_TEMPLATE_INDEX" val="20184583"/>
  <p:tag name="KSO_WM_SLIDE_ID" val="custom20184583_2"/>
  <p:tag name="KSO_WM_SLIDE_INDEX" val="2"/>
  <p:tag name="KSO_WM_TEMPLATE_SUBCATEGORY" val="combine"/>
  <p:tag name="KSO_WM_SLIDE_SUBTYPE" val="pureT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83"/>
</p:tagLst>
</file>

<file path=ppt/theme/theme1.xml><?xml version="1.0" encoding="utf-8"?>
<a:theme xmlns:a="http://schemas.openxmlformats.org/drawingml/2006/main" name="1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rdzp1fr">
      <a:majorFont>
        <a:latin typeface="字魂59号-创粗黑" panose="020F0302020204030204"/>
        <a:ea typeface="字魂59号-创粗黑"/>
        <a:cs typeface=""/>
      </a:majorFont>
      <a:minorFont>
        <a:latin typeface="字魂59号-创粗黑" panose="020F0502020204030204"/>
        <a:ea typeface="字魂59号-创粗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366</Words>
  <Application>Microsoft Office PowerPoint</Application>
  <PresentationFormat>全屏显示(16:9)</PresentationFormat>
  <Paragraphs>57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宋体</vt:lpstr>
      <vt:lpstr>微软雅黑</vt:lpstr>
      <vt:lpstr>字魂59号-创粗黑</vt:lpstr>
      <vt:lpstr>Arial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lyl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蓝色简约财务报表分析PPT背景</dc:title>
  <dc:creator>lyl</dc:creator>
  <cp:lastModifiedBy>上海维湾3号机</cp:lastModifiedBy>
  <cp:revision>83</cp:revision>
  <dcterms:created xsi:type="dcterms:W3CDTF">2003-03-16T06:17:00Z</dcterms:created>
  <dcterms:modified xsi:type="dcterms:W3CDTF">2019-10-09T02:02:29Z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